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3" r:id="rId5"/>
    <p:sldId id="337" r:id="rId6"/>
    <p:sldId id="365" r:id="rId7"/>
    <p:sldId id="366" r:id="rId8"/>
    <p:sldId id="360" r:id="rId9"/>
    <p:sldId id="361" r:id="rId10"/>
    <p:sldId id="358" r:id="rId11"/>
    <p:sldId id="362" r:id="rId12"/>
    <p:sldId id="364" r:id="rId13"/>
    <p:sldId id="363" r:id="rId14"/>
    <p:sldId id="357" r:id="rId15"/>
    <p:sldId id="345" r:id="rId16"/>
    <p:sldId id="356" r:id="rId17"/>
    <p:sldId id="351" r:id="rId18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orient="horz" pos="1920">
          <p15:clr>
            <a:srgbClr val="A4A3A4"/>
          </p15:clr>
        </p15:guide>
        <p15:guide id="3" orient="horz" pos="2400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2880">
          <p15:clr>
            <a:srgbClr val="A4A3A4"/>
          </p15:clr>
        </p15:guide>
        <p15:guide id="7" pos="432">
          <p15:clr>
            <a:srgbClr val="A4A3A4"/>
          </p15:clr>
        </p15:guide>
        <p15:guide id="8" pos="5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7" autoAdjust="0"/>
    <p:restoredTop sz="92650" autoAdjust="0"/>
  </p:normalViewPr>
  <p:slideViewPr>
    <p:cSldViewPr>
      <p:cViewPr varScale="1">
        <p:scale>
          <a:sx n="65" d="100"/>
          <a:sy n="65" d="100"/>
        </p:scale>
        <p:origin x="1286" y="38"/>
      </p:cViewPr>
      <p:guideLst>
        <p:guide orient="horz" pos="336"/>
        <p:guide orient="horz" pos="1920"/>
        <p:guide orient="horz" pos="2400"/>
        <p:guide orient="horz" pos="4176"/>
        <p:guide orient="horz" pos="1344"/>
        <p:guide pos="2880"/>
        <p:guide pos="43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2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46" y="579054"/>
            <a:ext cx="403796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 dirty="0"/>
              <a:t>Maßnahmenumsetzung im NSG Sandheiden und Dünen bei Sandweier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46" y="9264863"/>
            <a:ext cx="23307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 dirty="0"/>
              <a:t>Fr. Zech, Ortschaftsratsitzung, 03.07.18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43472" y="9264863"/>
            <a:ext cx="58349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16F632D5-2D70-47D0-BB7D-D923035022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968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46" y="330888"/>
            <a:ext cx="100027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102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47" y="4715154"/>
            <a:ext cx="4531783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Textformatierung des Masters zu bearbeiten.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08475" y="9474606"/>
            <a:ext cx="231634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Vortragender, Anlass, 1. Dezember 2003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49766" y="9474606"/>
            <a:ext cx="58349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5110949-0C06-4903-BE0E-F34470EDEF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96001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Vortragender, Anlass, 1. Dezember 2003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25110949-0C06-4903-BE0E-F34470EDEF1F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19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Schutz funktioniert nur bei ganzheitlichem Schutzkonzept</a:t>
            </a:r>
            <a:r>
              <a:rPr lang="de-DE" altLang="de-DE" baseline="0" dirty="0"/>
              <a:t> aller drei Elemente.</a:t>
            </a:r>
            <a:endParaRPr lang="de-DE" altLang="de-DE" dirty="0"/>
          </a:p>
        </p:txBody>
      </p:sp>
      <p:sp>
        <p:nvSpPr>
          <p:cNvPr id="21508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Titel des Vortrags</a:t>
            </a:r>
          </a:p>
        </p:txBody>
      </p:sp>
      <p:sp>
        <p:nvSpPr>
          <p:cNvPr id="21509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1208475" y="9474606"/>
            <a:ext cx="1989327" cy="153888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Vortragender, Anlass, 11. Juli 2005</a:t>
            </a:r>
          </a:p>
        </p:txBody>
      </p:sp>
      <p:sp>
        <p:nvSpPr>
          <p:cNvPr id="21510" name="Foliennummernplatzhalter 5"/>
          <p:cNvSpPr>
            <a:spLocks noGrp="1"/>
          </p:cNvSpPr>
          <p:nvPr>
            <p:ph type="sldNum" sz="quarter" idx="5"/>
          </p:nvPr>
        </p:nvSpPr>
        <p:spPr>
          <a:xfrm>
            <a:off x="5237318" y="9474606"/>
            <a:ext cx="395941" cy="153888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Seite </a:t>
            </a:r>
            <a:fld id="{6CF01C18-1EBD-408F-8073-3253A7A344D5}" type="slidenum">
              <a:rPr lang="de-DE" altLang="de-DE" sz="1000">
                <a:latin typeface="Arial" charset="0"/>
              </a:rPr>
              <a:pPr/>
              <a:t>2</a:t>
            </a:fld>
            <a:endParaRPr lang="de-DE" altLang="de-DE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Schutz funktioniert nur bei ganzheitlichem Schutzkonzept</a:t>
            </a:r>
            <a:r>
              <a:rPr lang="de-DE" altLang="de-DE" baseline="0" dirty="0"/>
              <a:t> aller drei Elemente.</a:t>
            </a:r>
            <a:endParaRPr lang="de-DE" altLang="de-DE" dirty="0"/>
          </a:p>
        </p:txBody>
      </p:sp>
      <p:sp>
        <p:nvSpPr>
          <p:cNvPr id="21508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Titel des Vortrags</a:t>
            </a:r>
          </a:p>
        </p:txBody>
      </p:sp>
      <p:sp>
        <p:nvSpPr>
          <p:cNvPr id="21509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1208475" y="9474606"/>
            <a:ext cx="1989327" cy="153888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Vortragender, Anlass, 11. Juli 2005</a:t>
            </a:r>
          </a:p>
        </p:txBody>
      </p:sp>
      <p:sp>
        <p:nvSpPr>
          <p:cNvPr id="21510" name="Foliennummernplatzhalter 5"/>
          <p:cNvSpPr>
            <a:spLocks noGrp="1"/>
          </p:cNvSpPr>
          <p:nvPr>
            <p:ph type="sldNum" sz="quarter" idx="5"/>
          </p:nvPr>
        </p:nvSpPr>
        <p:spPr>
          <a:xfrm>
            <a:off x="5237318" y="9474606"/>
            <a:ext cx="395941" cy="153888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Seite </a:t>
            </a:r>
            <a:fld id="{6CF01C18-1EBD-408F-8073-3253A7A344D5}" type="slidenum">
              <a:rPr lang="de-DE" altLang="de-DE" sz="1000">
                <a:latin typeface="Arial" charset="0"/>
              </a:rPr>
              <a:pPr/>
              <a:t>5</a:t>
            </a:fld>
            <a:endParaRPr lang="de-DE" altLang="de-DE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4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Schutz funktioniert nur bei ganzheitlichem Schutzkonzept</a:t>
            </a:r>
            <a:r>
              <a:rPr lang="de-DE" altLang="de-DE" baseline="0" dirty="0"/>
              <a:t> aller drei Elemente.</a:t>
            </a:r>
            <a:endParaRPr lang="de-DE" altLang="de-DE" dirty="0"/>
          </a:p>
        </p:txBody>
      </p:sp>
      <p:sp>
        <p:nvSpPr>
          <p:cNvPr id="21508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Titel des Vortrags</a:t>
            </a:r>
          </a:p>
        </p:txBody>
      </p:sp>
      <p:sp>
        <p:nvSpPr>
          <p:cNvPr id="21509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1208475" y="9474606"/>
            <a:ext cx="1989327" cy="153888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Vortragender, Anlass, 11. Juli 2005</a:t>
            </a:r>
          </a:p>
        </p:txBody>
      </p:sp>
      <p:sp>
        <p:nvSpPr>
          <p:cNvPr id="21510" name="Foliennummernplatzhalter 5"/>
          <p:cNvSpPr>
            <a:spLocks noGrp="1"/>
          </p:cNvSpPr>
          <p:nvPr>
            <p:ph type="sldNum" sz="quarter" idx="5"/>
          </p:nvPr>
        </p:nvSpPr>
        <p:spPr>
          <a:xfrm>
            <a:off x="5237318" y="9474606"/>
            <a:ext cx="395941" cy="153888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Seite </a:t>
            </a:r>
            <a:fld id="{6CF01C18-1EBD-408F-8073-3253A7A344D5}" type="slidenum">
              <a:rPr lang="de-DE" altLang="de-DE" sz="1000">
                <a:latin typeface="Arial" charset="0"/>
              </a:rPr>
              <a:pPr/>
              <a:t>6</a:t>
            </a:fld>
            <a:endParaRPr lang="de-DE" altLang="de-DE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6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/>
          </a:p>
        </p:txBody>
      </p:sp>
      <p:sp>
        <p:nvSpPr>
          <p:cNvPr id="21508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Titel des Vortrags</a:t>
            </a:r>
          </a:p>
        </p:txBody>
      </p:sp>
      <p:sp>
        <p:nvSpPr>
          <p:cNvPr id="21509" name="Fußzeilenplatzhalter 4"/>
          <p:cNvSpPr>
            <a:spLocks noGrp="1"/>
          </p:cNvSpPr>
          <p:nvPr>
            <p:ph type="ftr" sz="quarter" idx="4"/>
          </p:nvPr>
        </p:nvSpPr>
        <p:spPr>
          <a:xfrm>
            <a:off x="1208475" y="9474606"/>
            <a:ext cx="1989327" cy="153888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Vortragender, Anlass, 11. Juli 2005</a:t>
            </a:r>
          </a:p>
        </p:txBody>
      </p:sp>
      <p:sp>
        <p:nvSpPr>
          <p:cNvPr id="21510" name="Foliennummernplatzhalter 5"/>
          <p:cNvSpPr>
            <a:spLocks noGrp="1"/>
          </p:cNvSpPr>
          <p:nvPr>
            <p:ph type="sldNum" sz="quarter" idx="5"/>
          </p:nvPr>
        </p:nvSpPr>
        <p:spPr>
          <a:xfrm>
            <a:off x="5237318" y="9474606"/>
            <a:ext cx="395941" cy="153888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DE" altLang="de-DE" sz="1000">
                <a:latin typeface="Arial" charset="0"/>
              </a:rPr>
              <a:t>Seite </a:t>
            </a:r>
            <a:fld id="{6CF01C18-1EBD-408F-8073-3253A7A344D5}" type="slidenum">
              <a:rPr lang="de-DE" altLang="de-DE" sz="1000">
                <a:latin typeface="Arial" charset="0"/>
              </a:rPr>
              <a:pPr/>
              <a:t>7</a:t>
            </a:fld>
            <a:endParaRPr lang="de-DE" altLang="de-DE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1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Vortragender, Anlass, 1. Dezember 2003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25110949-0C06-4903-BE0E-F34470EDEF1F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375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Vortragender, Anlass, 1. Dezember 2003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25110949-0C06-4903-BE0E-F34470EDEF1F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218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:\SG_11c\Ausstellungen_LGA\Neues Landeslayout\rpklogos\rpk_2c\RPLOGO2C100.tif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5553075"/>
            <a:ext cx="21669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2098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 sz="1200" b="1">
                <a:latin typeface="Arial" charset="0"/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441450" cy="152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de-DE"/>
              <a:t>Stuttgart, </a:t>
            </a:r>
            <a:fld id="{8F81F569-079A-4634-ADC9-BBBAE386FC17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5249944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369E65D6-1778-4630-B3A1-2CFCD30DF6C2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D2FBDAD9-3326-4782-BDB1-43BEA3F87F40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583302807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250" y="533400"/>
            <a:ext cx="1962150" cy="5181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34050" cy="5181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A4A5D811-3EEE-4537-B875-C8D0CE35C033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B4602EC4-7825-4945-A960-F8019C702DAD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698732223"/>
      </p:ext>
    </p:extLst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848600" cy="3581400"/>
          </a:xfrm>
        </p:spPr>
        <p:txBody>
          <a:bodyPr/>
          <a:lstStyle/>
          <a:p>
            <a:pPr lvl="0"/>
            <a:r>
              <a:rPr lang="de-DE" noProof="0"/>
              <a:t>Klicken Sie auf das Symbol, um die SmartArt-Grafik hinzuzufügen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28E0796D-51D8-4009-97F1-9F04DAEF1A22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DD24E6DF-8ADF-4217-9707-63FFB822751A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90580120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848600" cy="3581400"/>
          </a:xfr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E6F683C9-8D0E-4390-B62B-FB3ED9DC5DE1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9B667814-AE84-4770-8618-5E654F9788E3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099980073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44E65534-AAAE-4459-89D1-A899410230ED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547BE470-FA0E-437B-A522-B4A101195D10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565075688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7593BA33-60CE-421A-A42E-2FEC17014234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A9FFBAF1-ADE3-4A0F-AC9B-5014DF2624DC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74193931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481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38481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CF46E182-8567-4796-A836-5194B4B6BAB0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1D365743-70AA-46AF-98F4-2A35DF8EC783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727317447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9F76F794-FBAE-47A9-B0BF-FB00863B54BD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C077AF19-C4F1-4108-9A57-5AADAF4EBCA7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12268758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A73BC2A3-EA24-497E-9BC7-B0C5C4581D86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959FA364-8C71-4CE7-B791-443DF6A5B70D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270643706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9468F13B-82E8-4A7E-86F2-21257E9661FA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A74FC97E-BBDD-455E-AD95-F80266165514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868103346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BB6938F0-5999-4F59-A5D8-B78E52CC9CA8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CFD7F61A-DE23-49A1-9D34-07D70DC85912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355309662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Folie </a:t>
            </a:r>
            <a:fld id="{8D936007-8130-4EA6-87E4-4F05C63A2621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EE120830-1E1F-4C5E-8CAC-E84083B1EDAF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014957256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zum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848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530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Folie </a:t>
            </a:r>
            <a:fld id="{A32170F4-D9FD-4A80-A6D5-22D26A933813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, </a:t>
            </a:r>
            <a:fld id="{CD9A85CF-9919-4366-833F-1924E50D06B8}" type="datetime1">
              <a:rPr lang="de-DE" altLang="de-DE"/>
              <a:pPr>
                <a:defRPr/>
              </a:pPr>
              <a:t>19.09.2023</a:t>
            </a:fld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66063" y="381000"/>
            <a:ext cx="5921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  <p:pic>
        <p:nvPicPr>
          <p:cNvPr id="1030" name="Picture 9" descr="R:\SG_11c\Ausstellungen_LGA\Neues Landeslayout\rpklogos\rpk_2c\RPLOGO2C100.tif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5930900"/>
            <a:ext cx="1406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pull dir="r"/>
  </p:transition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9pPr>
    </p:titleStyle>
    <p:bodyStyle>
      <a:lvl1pPr marL="280988" indent="-280988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76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3pPr>
      <a:lvl4pPr marL="15954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4pPr>
      <a:lvl5pPr marL="20145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552" y="1340768"/>
            <a:ext cx="820891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Artenschutzprogramm (ASP) Vögel</a:t>
            </a:r>
            <a:r>
              <a:rPr kumimoji="0" lang="de-DE" altLang="de-DE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Bodenbrüterschutzkonzeption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r>
              <a:rPr kumimoji="0" lang="de-DE" alt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/>
            </a:r>
            <a:br>
              <a:rPr kumimoji="0" lang="de-DE" alt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7808" y="2461141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SzPct val="90000"/>
              <a:buFontTx/>
              <a:buNone/>
              <a:defRPr sz="16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57238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763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954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145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717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289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861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43338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altLang="de-DE" b="0" kern="0" dirty="0">
              <a:cs typeface="Arial" charset="0"/>
            </a:endParaRPr>
          </a:p>
          <a:p>
            <a:r>
              <a:rPr lang="de-DE" altLang="de-DE" b="0" kern="0" dirty="0">
                <a:cs typeface="Arial" charset="0"/>
              </a:rPr>
              <a:t>Lena Zech (RPK Ref. 56)</a:t>
            </a:r>
          </a:p>
          <a:p>
            <a:r>
              <a:rPr lang="de-DE" altLang="de-DE" b="0" kern="0" dirty="0">
                <a:cs typeface="Arial" charset="0"/>
              </a:rPr>
              <a:t>Dr. Martin Boschert (</a:t>
            </a:r>
            <a:r>
              <a:rPr lang="de-DE" altLang="de-DE" b="0" kern="0" dirty="0" err="1">
                <a:cs typeface="Arial" charset="0"/>
              </a:rPr>
              <a:t>Bioplan</a:t>
            </a:r>
            <a:r>
              <a:rPr lang="de-DE" altLang="de-DE" b="0" kern="0" dirty="0">
                <a:cs typeface="Arial" charset="0"/>
              </a:rPr>
              <a:t> Bühl) 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732523" y="5776777"/>
            <a:ext cx="1237068" cy="919369"/>
            <a:chOff x="837200" y="5229200"/>
            <a:chExt cx="1849620" cy="1374608"/>
          </a:xfrm>
        </p:grpSpPr>
        <p:pic>
          <p:nvPicPr>
            <p:cNvPr id="9" name="Picture 2" descr="\\RPKSF001\Redirect$\ZechL\Desktop\Bioplan Logo neu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00" y="5229200"/>
              <a:ext cx="1587219" cy="96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987042" y="6189649"/>
              <a:ext cx="1699778" cy="414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Bioplan Bühl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9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MG_20201013_0804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4" b="22509"/>
          <a:stretch/>
        </p:blipFill>
        <p:spPr bwMode="auto">
          <a:xfrm>
            <a:off x="251520" y="2564904"/>
            <a:ext cx="493025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3715" r="8975" b="32947"/>
          <a:stretch/>
        </p:blipFill>
        <p:spPr>
          <a:xfrm>
            <a:off x="3600313" y="404664"/>
            <a:ext cx="5220159" cy="28083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64088" y="342900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2020 neu angelegte Flutmulde im TG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Aarbruch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…und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Grabenaufweitung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im TG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Latthurst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0" y="5210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1. Lebensraumverbesserung - Erfolgsaussicht</a:t>
            </a:r>
          </a:p>
        </p:txBody>
      </p:sp>
    </p:spTree>
    <p:extLst>
      <p:ext uri="{BB962C8B-B14F-4D97-AF65-F5344CB8AC3E}">
        <p14:creationId xmlns:p14="http://schemas.microsoft.com/office/powerpoint/2010/main" val="105647887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0" y="5210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1. Lebensraumverbesserung - Erfolgsaussicht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16186"/>
              </p:ext>
            </p:extLst>
          </p:nvPr>
        </p:nvGraphicFramePr>
        <p:xfrm>
          <a:off x="323528" y="620688"/>
          <a:ext cx="7609184" cy="5209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127">
                  <a:extLst>
                    <a:ext uri="{9D8B030D-6E8A-4147-A177-3AD203B41FA5}">
                      <a16:colId xmlns:a16="http://schemas.microsoft.com/office/drawing/2014/main" val="3205047694"/>
                    </a:ext>
                  </a:extLst>
                </a:gridCol>
                <a:gridCol w="1159010">
                  <a:extLst>
                    <a:ext uri="{9D8B030D-6E8A-4147-A177-3AD203B41FA5}">
                      <a16:colId xmlns:a16="http://schemas.microsoft.com/office/drawing/2014/main" val="3765884884"/>
                    </a:ext>
                  </a:extLst>
                </a:gridCol>
                <a:gridCol w="4942047">
                  <a:extLst>
                    <a:ext uri="{9D8B030D-6E8A-4147-A177-3AD203B41FA5}">
                      <a16:colId xmlns:a16="http://schemas.microsoft.com/office/drawing/2014/main" val="1591766080"/>
                    </a:ext>
                  </a:extLst>
                </a:gridCol>
              </a:tblGrid>
              <a:tr h="40933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Erfassung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76393"/>
                  </a:ext>
                </a:extLst>
              </a:tr>
              <a:tr h="412256">
                <a:tc rowSpan="5"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VSG Acher-Niederung</a:t>
                      </a:r>
                    </a:p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 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Aarbruch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verwaist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472682"/>
                  </a:ext>
                </a:extLst>
              </a:tr>
              <a:tr h="410793">
                <a:tc vMerge="1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Maßnahmen (Gehölzentfernung, Mulden)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161190"/>
                  </a:ext>
                </a:extLst>
              </a:tr>
              <a:tr h="410793">
                <a:tc vMerge="1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Paare Kiebitz (5 flügge Jungvögel)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645339"/>
                  </a:ext>
                </a:extLst>
              </a:tr>
              <a:tr h="438329">
                <a:tc vMerge="1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Paare Kiebitz – 10 flügge Jungvögel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33580"/>
                  </a:ext>
                </a:extLst>
              </a:tr>
              <a:tr h="422237">
                <a:tc vMerge="1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Paare Kiebitz – 2 flügge Jungvögel, 1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Großer Brachvogel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85357"/>
                  </a:ext>
                </a:extLst>
              </a:tr>
              <a:tr h="536130">
                <a:tc rowSpan="2"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außerhalb SGK </a:t>
                      </a:r>
                    </a:p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 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Krapfhurst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Lebensraumverbesserung (Ackerbrache)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28616"/>
                  </a:ext>
                </a:extLst>
              </a:tr>
              <a:tr h="537593">
                <a:tc vMerge="1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Bestandsanstieg Kiebitz von 1 Paar auf 2(-3)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Paare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549898"/>
                  </a:ext>
                </a:extLst>
              </a:tr>
              <a:tr h="539055">
                <a:tc rowSpan="3"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VSG Kinzig-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Schutter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-Niederung </a:t>
                      </a:r>
                    </a:p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 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Schutter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Lebensraumverbessung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(Grabenerweiterung,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Flutmulde)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64965"/>
                  </a:ext>
                </a:extLst>
              </a:tr>
              <a:tr h="575110">
                <a:tc vMerge="1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flächige Vernässung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61843"/>
                  </a:ext>
                </a:extLst>
              </a:tr>
              <a:tr h="492951">
                <a:tc vMerge="1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Bestandesanstieg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Kiebitz von 2-3 Paaren auf 15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Paare</a:t>
                      </a:r>
                    </a:p>
                    <a:p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Großer Brachvogel von 1 Paar auf 5 Paare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0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3839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0" y="10951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2. Nester und Familien schützen – durch Elektrozäune</a:t>
            </a:r>
            <a:endParaRPr lang="de-DE" altLang="de-DE" sz="1800" b="1" dirty="0">
              <a:latin typeface="Arial" charset="0"/>
              <a:cs typeface="Arial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732523" y="5776777"/>
            <a:ext cx="1237068" cy="919369"/>
            <a:chOff x="837200" y="5229200"/>
            <a:chExt cx="1849620" cy="1374608"/>
          </a:xfrm>
        </p:grpSpPr>
        <p:pic>
          <p:nvPicPr>
            <p:cNvPr id="9" name="Picture 2" descr="\\RPKSF001\Redirect$\ZechL\Desktop\Bioplan Logo neu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00" y="5229200"/>
              <a:ext cx="1587219" cy="96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987042" y="6189649"/>
              <a:ext cx="1699778" cy="414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Bioplan Bühl</a:t>
              </a: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209710" y="377834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Nestzaun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ca. 150 m um das Gelege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466470" y="3714204"/>
            <a:ext cx="456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Familienzaun: Aktionsradius ca. 20 ha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= Flächen auf denen sich Küken zur Nahrungssuche aufhalten, bevor sie flügge werden. </a:t>
            </a:r>
          </a:p>
        </p:txBody>
      </p:sp>
      <p:pic>
        <p:nvPicPr>
          <p:cNvPr id="13" name="Grafik 12" descr="Ein Bild, das Gras, Himmel, draußen, Boden enthält.&#10;&#10;Mit sehr hoher Zuverlässigkeit generierte Beschreibung">
            <a:extLst>
              <a:ext uri="{FF2B5EF4-FFF2-40B4-BE49-F238E27FC236}">
                <a16:creationId xmlns:a16="http://schemas.microsoft.com/office/drawing/2014/main" id="{6D4D07AB-F6E0-4503-81F4-CB006D7BF0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0"/>
          <a:stretch/>
        </p:blipFill>
        <p:spPr bwMode="auto">
          <a:xfrm>
            <a:off x="4525618" y="554165"/>
            <a:ext cx="4329211" cy="309204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B20E09C-D239-48CB-895B-33008EC3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0" y="548680"/>
            <a:ext cx="4116067" cy="30920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1"/>
          <p:cNvSpPr txBox="1"/>
          <p:nvPr/>
        </p:nvSpPr>
        <p:spPr>
          <a:xfrm>
            <a:off x="179511" y="4231646"/>
            <a:ext cx="41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Foto: 2004 Zivi Uwe Hauber beim Ausmähen der Zaun-trasse bei der ersten Einzäunung eines Brachvogelnestes.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Uwe Hauber heute im Pflegetrupp des Referats 56.</a:t>
            </a:r>
          </a:p>
        </p:txBody>
      </p:sp>
      <p:sp>
        <p:nvSpPr>
          <p:cNvPr id="16" name="Textfeld 11"/>
          <p:cNvSpPr txBox="1"/>
          <p:nvPr/>
        </p:nvSpPr>
        <p:spPr>
          <a:xfrm>
            <a:off x="4525618" y="4551643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Foto: Familienzaun in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Obersasbacher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Mark mit Hinweisschilder 2020. </a:t>
            </a:r>
          </a:p>
        </p:txBody>
      </p:sp>
    </p:spTree>
    <p:extLst>
      <p:ext uri="{BB962C8B-B14F-4D97-AF65-F5344CB8AC3E}">
        <p14:creationId xmlns:p14="http://schemas.microsoft.com/office/powerpoint/2010/main" val="21570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697766" y="5301208"/>
            <a:ext cx="826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Abb.: Zunahme der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Kiebitzpopulation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einem Teilbereich der Kammbach-Niederung durch Lebensraumverbessernde Maßnahmen in Kombination mit Nest-und Familienschutzmaßnahmen.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0" y="10951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2. Nester und Familien schützen – Erfolgsaussicht</a:t>
            </a:r>
            <a:endParaRPr lang="de-DE" altLang="de-DE" sz="1800" b="1" dirty="0">
              <a:latin typeface="Arial" charset="0"/>
              <a:cs typeface="Arial" charset="0"/>
            </a:endParaRPr>
          </a:p>
        </p:txBody>
      </p:sp>
      <p:sp>
        <p:nvSpPr>
          <p:cNvPr id="2" name="Pfeil nach unten 1"/>
          <p:cNvSpPr/>
          <p:nvPr/>
        </p:nvSpPr>
        <p:spPr bwMode="auto">
          <a:xfrm rot="19919590">
            <a:off x="1394861" y="3348218"/>
            <a:ext cx="360040" cy="1062437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600" y="28254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Start der Maßnahme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D49059-AE61-D36C-25A9-E8B9CF05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55560"/>
            <a:ext cx="8569647" cy="43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8932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0" y="10951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3. </a:t>
            </a:r>
            <a:r>
              <a:rPr lang="de-DE" altLang="de-DE" sz="2000" b="1">
                <a:latin typeface="Arial" charset="0"/>
                <a:cs typeface="Arial" charset="0"/>
              </a:rPr>
              <a:t>Besucherlenkung / </a:t>
            </a:r>
            <a:r>
              <a:rPr lang="de-DE" altLang="de-DE" sz="2000" b="1" dirty="0">
                <a:latin typeface="Arial" charset="0"/>
                <a:cs typeface="Arial" charset="0"/>
              </a:rPr>
              <a:t>Öffentlichkeitsarbeit</a:t>
            </a:r>
            <a:endParaRPr lang="de-DE" altLang="de-DE" sz="1800" b="1" dirty="0">
              <a:latin typeface="Arial" charset="0"/>
              <a:cs typeface="Arial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732523" y="5776777"/>
            <a:ext cx="1237068" cy="919369"/>
            <a:chOff x="837200" y="5229200"/>
            <a:chExt cx="1849620" cy="1374608"/>
          </a:xfrm>
        </p:grpSpPr>
        <p:pic>
          <p:nvPicPr>
            <p:cNvPr id="9" name="Picture 2" descr="\\RPKSF001\Redirect$\ZechL\Desktop\Bioplan Logo neu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00" y="5229200"/>
              <a:ext cx="1587219" cy="96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987042" y="6189649"/>
              <a:ext cx="1699778" cy="414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Bioplan Bühl</a:t>
              </a:r>
            </a:p>
          </p:txBody>
        </p:sp>
      </p:grpSp>
      <p:sp>
        <p:nvSpPr>
          <p:cNvPr id="11" name="Rechteck 10"/>
          <p:cNvSpPr/>
          <p:nvPr/>
        </p:nvSpPr>
        <p:spPr>
          <a:xfrm>
            <a:off x="217264" y="694503"/>
            <a:ext cx="468329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Infotafeln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zum Gebiet &amp; Vogelarten an vielgenutzten Feldwegen (Beispiel Infotafel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Fünfheimburger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Wald)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Sperrung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von einzelnen Wegen während der Brutsaison durch eine Allgemeinverfügung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3.  Kennzeichnung der gesperrten Bereiche durch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Hinweisschilder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(Beispiel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Obersasbacher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Mark).</a:t>
            </a:r>
          </a:p>
          <a:p>
            <a:pPr marL="228600" indent="-228600">
              <a:buAutoNum type="arabicPeriod"/>
            </a:pP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/>
          <a:srcRect l="56763" t="5334" r="192" b="7990"/>
          <a:stretch/>
        </p:blipFill>
        <p:spPr>
          <a:xfrm>
            <a:off x="4796818" y="562774"/>
            <a:ext cx="4032448" cy="2880320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5076056" y="3798264"/>
            <a:ext cx="3639990" cy="2323317"/>
            <a:chOff x="1044827" y="1222875"/>
            <a:chExt cx="6983558" cy="4457435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1044827" y="1222875"/>
              <a:ext cx="6983558" cy="4457435"/>
              <a:chOff x="0" y="0"/>
              <a:chExt cx="9058275" cy="5781675"/>
            </a:xfrm>
            <a:solidFill>
              <a:srgbClr val="FFFFFF"/>
            </a:solidFill>
          </p:grpSpPr>
          <p:sp>
            <p:nvSpPr>
              <p:cNvPr id="17" name="Abgerundetes Rechteck 16"/>
              <p:cNvSpPr/>
              <p:nvPr/>
            </p:nvSpPr>
            <p:spPr>
              <a:xfrm>
                <a:off x="0" y="0"/>
                <a:ext cx="9058275" cy="5781675"/>
              </a:xfrm>
              <a:prstGeom prst="roundRect">
                <a:avLst/>
              </a:prstGeom>
              <a:grpFill/>
              <a:ln w="2095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100"/>
              </a:p>
            </p:txBody>
          </p:sp>
          <p:sp>
            <p:nvSpPr>
              <p:cNvPr id="18" name="Textfeld 2"/>
              <p:cNvSpPr txBox="1"/>
              <p:nvPr/>
            </p:nvSpPr>
            <p:spPr>
              <a:xfrm>
                <a:off x="1379086" y="993521"/>
                <a:ext cx="6225777" cy="4021055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600" b="1" dirty="0">
                    <a:latin typeface="Arial"/>
                    <a:ea typeface="Times New Roman"/>
                  </a:rPr>
                  <a:t>BRUT</a:t>
                </a:r>
                <a:r>
                  <a:rPr lang="de-DE" sz="1600" b="1" dirty="0">
                    <a:effectLst/>
                    <a:latin typeface="Arial"/>
                    <a:ea typeface="Times New Roman"/>
                  </a:rPr>
                  <a:t>GEBIET </a:t>
                </a:r>
                <a:endParaRPr lang="de-DE" sz="4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1100" b="1" dirty="0">
                    <a:effectLst/>
                    <a:latin typeface="Arial"/>
                    <a:ea typeface="Times New Roman"/>
                  </a:rPr>
                  <a:t> </a:t>
                </a:r>
                <a:endParaRPr lang="de-DE" sz="4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1600" dirty="0">
                    <a:effectLst/>
                    <a:latin typeface="Arial"/>
                    <a:ea typeface="Times New Roman"/>
                  </a:rPr>
                  <a:t>Betreten verboten </a:t>
                </a:r>
                <a:endParaRPr lang="de-DE" sz="4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1600" dirty="0">
                    <a:effectLst/>
                    <a:latin typeface="Arial"/>
                    <a:ea typeface="Times New Roman"/>
                  </a:rPr>
                  <a:t>von 01. März bis 31. Juli</a:t>
                </a:r>
                <a:endParaRPr lang="de-DE" sz="400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de-DE" sz="1100" dirty="0">
                    <a:effectLst/>
                    <a:latin typeface="Arial"/>
                    <a:ea typeface="Times New Roman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endParaRPr lang="de-DE" sz="1100" dirty="0">
                  <a:effectLst/>
                  <a:latin typeface="Arial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de-DE" sz="400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de-DE" sz="700" dirty="0">
                    <a:effectLst/>
                    <a:latin typeface="Arial"/>
                    <a:ea typeface="Times New Roman"/>
                  </a:rPr>
                  <a:t> </a:t>
                </a:r>
                <a:endParaRPr lang="de-DE" sz="4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sz="700" dirty="0">
                    <a:effectLst/>
                    <a:latin typeface="Arial"/>
                    <a:ea typeface="Times New Roman"/>
                  </a:rPr>
                  <a:t>Landratsamt </a:t>
                </a:r>
                <a:r>
                  <a:rPr lang="de-DE" sz="700" dirty="0">
                    <a:latin typeface="Arial"/>
                    <a:ea typeface="Times New Roman"/>
                  </a:rPr>
                  <a:t>Ortenaukreis</a:t>
                </a:r>
                <a:endParaRPr lang="de-DE" sz="6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pic>
          <p:nvPicPr>
            <p:cNvPr id="15" name="Picture 2" descr="\\RPKSF001\Redirect$\ZechL\Desktop\Unbenann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271" y="3847766"/>
              <a:ext cx="763389" cy="76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206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2"/>
          <p:cNvSpPr txBox="1">
            <a:spLocks noChangeArrowheads="1"/>
          </p:cNvSpPr>
          <p:nvPr/>
        </p:nvSpPr>
        <p:spPr bwMode="auto">
          <a:xfrm>
            <a:off x="1403350" y="83661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/>
              <a:t> </a:t>
            </a:r>
          </a:p>
        </p:txBody>
      </p:sp>
      <p:sp>
        <p:nvSpPr>
          <p:cNvPr id="5123" name="Textfeld 5"/>
          <p:cNvSpPr txBox="1">
            <a:spLocks noChangeArrowheads="1"/>
          </p:cNvSpPr>
          <p:nvPr/>
        </p:nvSpPr>
        <p:spPr bwMode="auto">
          <a:xfrm>
            <a:off x="31676" y="35739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Artenschutzprogramm Vögel – Fokus Bodenbrüter</a:t>
            </a:r>
            <a:endParaRPr lang="de-DE" altLang="de-DE" sz="1600" b="1" dirty="0">
              <a:latin typeface="Arial" charset="0"/>
              <a:cs typeface="Arial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5732523" y="5776777"/>
            <a:ext cx="1237068" cy="919369"/>
            <a:chOff x="837200" y="5229200"/>
            <a:chExt cx="1849620" cy="1374608"/>
          </a:xfrm>
        </p:grpSpPr>
        <p:pic>
          <p:nvPicPr>
            <p:cNvPr id="12" name="Picture 2" descr="\\RPKSF001\Redirect$\ZechL\Desktop\Bioplan Logo neu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00" y="5229200"/>
              <a:ext cx="1587219" cy="96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987042" y="6189649"/>
              <a:ext cx="1699778" cy="414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Bioplan Bühl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79388" y="448078"/>
            <a:ext cx="8964612" cy="6515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de-DE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1800" i="1" dirty="0">
                <a:latin typeface="Arial" panose="020B0604020202020204" pitchFamily="34" charset="0"/>
                <a:cs typeface="Arial" panose="020B0604020202020204" pitchFamily="34" charset="0"/>
              </a:rPr>
              <a:t>Ziel des Arten- und Biotopschutzprogramms ist es, vom Aussterben bedrohte und hochgradig gefährdete Tier- und Pflanzenarten sowie solche Arten, für die das Land eine besondere Verantwortung hat, im Bestand zu stabilisieren und zu fördern.</a:t>
            </a:r>
          </a:p>
          <a:p>
            <a:pPr>
              <a:lnSpc>
                <a:spcPct val="150000"/>
              </a:lnSpc>
              <a:defRPr/>
            </a:pPr>
            <a:endParaRPr lang="de-DE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Arten der Roten Liste 1 (bspw. Kiebitz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Bestandeseinbußen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von 80-88%!) im Bereich der Oberrheinschiene im Fokus: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Großer Brachvogel,  Kiebitz,  Bekassine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Seit 2004 ist das ASP Vögel an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Bioplan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Bühl (Dr. Martin Boschert) vergeben:</a:t>
            </a: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Erhebung Bestände und Monitoring des Bruterfolgs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Konzepterstellung für die Brutgebiete &amp; Begleitung der Maßnahmenumsetzung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Vernetzung der Akteure durch die Gründung eines Runden Tisches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Kiebitz-Arbeitsgruppe für Ehrenamtliche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115616" y="3140968"/>
            <a:ext cx="5392668" cy="758548"/>
            <a:chOff x="1835696" y="2870077"/>
            <a:chExt cx="5392668" cy="758548"/>
          </a:xfrm>
        </p:grpSpPr>
        <p:sp>
          <p:nvSpPr>
            <p:cNvPr id="6" name="Ellipse 5"/>
            <p:cNvSpPr/>
            <p:nvPr/>
          </p:nvSpPr>
          <p:spPr bwMode="auto">
            <a:xfrm>
              <a:off x="1835696" y="2870077"/>
              <a:ext cx="3024336" cy="576064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" name="Gerader Verbinder 7"/>
            <p:cNvCxnSpPr>
              <a:stCxn id="6" idx="5"/>
            </p:cNvCxnSpPr>
            <p:nvPr/>
          </p:nvCxnSpPr>
          <p:spPr bwMode="auto">
            <a:xfrm>
              <a:off x="4417128" y="3361778"/>
              <a:ext cx="658928" cy="843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feld 8"/>
            <p:cNvSpPr txBox="1"/>
            <p:nvPr/>
          </p:nvSpPr>
          <p:spPr>
            <a:xfrm>
              <a:off x="5053955" y="3320848"/>
              <a:ext cx="2174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VSG </a:t>
              </a:r>
              <a:r>
                <a:rPr lang="de-DE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Acher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-Niederung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6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7" y="980728"/>
            <a:ext cx="7323746" cy="481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2969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RPKSF001\Redirect$\ZechL\Desktop\Northern-Lapwing-Vanellus-vanellus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552728" cy="560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411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2"/>
          <p:cNvSpPr txBox="1">
            <a:spLocks noChangeArrowheads="1"/>
          </p:cNvSpPr>
          <p:nvPr/>
        </p:nvSpPr>
        <p:spPr bwMode="auto">
          <a:xfrm>
            <a:off x="1403350" y="83661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/>
              <a:t> </a:t>
            </a:r>
          </a:p>
        </p:txBody>
      </p:sp>
      <p:sp>
        <p:nvSpPr>
          <p:cNvPr id="5123" name="Textfeld 5"/>
          <p:cNvSpPr txBox="1">
            <a:spLocks noChangeArrowheads="1"/>
          </p:cNvSpPr>
          <p:nvPr/>
        </p:nvSpPr>
        <p:spPr bwMode="auto">
          <a:xfrm>
            <a:off x="34851" y="26478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Artenschutzprogramm Vögel – Fokus Bodenbrüter</a:t>
            </a:r>
            <a:endParaRPr lang="de-DE" altLang="de-DE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5732523" y="5776777"/>
            <a:ext cx="1237068" cy="919369"/>
            <a:chOff x="837200" y="5229200"/>
            <a:chExt cx="1849620" cy="1374608"/>
          </a:xfrm>
        </p:grpSpPr>
        <p:pic>
          <p:nvPicPr>
            <p:cNvPr id="12" name="Picture 2" descr="\\RPKSF001\Redirect$\ZechL\Desktop\Bioplan Logo neu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00" y="5229200"/>
              <a:ext cx="1587219" cy="96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987042" y="6189649"/>
              <a:ext cx="1699778" cy="414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Bioplan Bühl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79388" y="448078"/>
            <a:ext cx="8964612" cy="6873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defRPr/>
            </a:pPr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851" y="507971"/>
            <a:ext cx="8890000" cy="5655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Zusammenfassung der Bedürfnisse von Bodenbrütern:</a:t>
            </a:r>
          </a:p>
          <a:p>
            <a:pPr>
              <a:lnSpc>
                <a:spcPct val="150000"/>
              </a:lnSpc>
              <a:defRPr/>
            </a:pP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Lebensraumansprüche, z.T. </a:t>
            </a:r>
            <a:r>
              <a:rPr lang="de-DE" alt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genetisch fixiert:</a:t>
            </a:r>
          </a:p>
          <a:p>
            <a:pPr>
              <a:lnSpc>
                <a:spcPct val="150000"/>
              </a:lnSpc>
              <a:defRPr/>
            </a:pPr>
            <a:endParaRPr lang="de-DE" altLang="de-DE" sz="105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feuchte Flächen unterschiedlicher Struktur: Rohboden zur Brut des Kiebitzes       wichtig: </a:t>
            </a: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Färbung Bodenoberfläche bzw. Vegetation: hoher „Braun“-Anteil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	 frühe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Brachestadien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zur Deckung, magere Wiesen als Brutplatz des Brachvogels und durch die die Küken ohne Widerstand durchwandern können                                     breite Altgrasstreifen zur Deckung</a:t>
            </a:r>
          </a:p>
          <a:p>
            <a:pPr lvl="1">
              <a:lnSpc>
                <a:spcPct val="150000"/>
              </a:lnSpc>
              <a:defRPr/>
            </a:pP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wasser- oder mindestens feuchtigkeitshaltende Senken, flache Tümpel oder Überschwemmungsflächen zur Nahrungssuche bis in den Juni</a:t>
            </a:r>
          </a:p>
          <a:p>
            <a:pPr lvl="1">
              <a:lnSpc>
                <a:spcPct val="150000"/>
              </a:lnSpc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offene Flächen ohne Gehölzkulisse: Abstand ungefähr 100-200 m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Ruhe, um zu Brüten!</a:t>
            </a:r>
          </a:p>
        </p:txBody>
      </p:sp>
    </p:spTree>
    <p:extLst>
      <p:ext uri="{BB962C8B-B14F-4D97-AF65-F5344CB8AC3E}">
        <p14:creationId xmlns:p14="http://schemas.microsoft.com/office/powerpoint/2010/main" val="1695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2"/>
          <p:cNvSpPr txBox="1">
            <a:spLocks noChangeArrowheads="1"/>
          </p:cNvSpPr>
          <p:nvPr/>
        </p:nvSpPr>
        <p:spPr bwMode="auto">
          <a:xfrm>
            <a:off x="1403350" y="83661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/>
              <a:t> </a:t>
            </a:r>
          </a:p>
        </p:txBody>
      </p:sp>
      <p:sp>
        <p:nvSpPr>
          <p:cNvPr id="5123" name="Textfeld 5"/>
          <p:cNvSpPr txBox="1">
            <a:spLocks noChangeArrowheads="1"/>
          </p:cNvSpPr>
          <p:nvPr/>
        </p:nvSpPr>
        <p:spPr bwMode="auto">
          <a:xfrm>
            <a:off x="34851" y="26478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Artenschutzprogramm Vögel – Fokus Bodenbrüter</a:t>
            </a:r>
            <a:endParaRPr lang="de-DE" altLang="de-DE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5732523" y="5776777"/>
            <a:ext cx="1237068" cy="919369"/>
            <a:chOff x="837200" y="5229200"/>
            <a:chExt cx="1849620" cy="1374608"/>
          </a:xfrm>
        </p:grpSpPr>
        <p:pic>
          <p:nvPicPr>
            <p:cNvPr id="12" name="Picture 2" descr="\\RPKSF001\Redirect$\ZechL\Desktop\Bioplan Logo neu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00" y="5229200"/>
              <a:ext cx="1587219" cy="96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987042" y="6189649"/>
              <a:ext cx="1699778" cy="414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Bioplan Bühl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79388" y="448078"/>
            <a:ext cx="8964612" cy="6873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defRPr/>
            </a:pPr>
            <a:endParaRPr lang="de-D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851" y="791762"/>
            <a:ext cx="889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Häufig vorkommende Probleme in den Brutgebieten am Oberrhein:</a:t>
            </a:r>
          </a:p>
          <a:p>
            <a:pPr>
              <a:lnSpc>
                <a:spcPct val="150000"/>
              </a:lnSpc>
              <a:defRPr/>
            </a:pP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natürliche Austrocknung oder Verfüllung von Senken auf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landwirtschaftl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Flächen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weniger Anbau-Diversität auf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landwirtschaftl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Flächen, Verschiebung der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Bearbeitungszeiten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seit Jahrzehnten weitreichende Gehölzsukzession insbesondere an Gräben &amp;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Feuchtstellen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erhöhte Fuchspopulationen, Hinzukommen neuer Prädatoren wie Waschbär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erhöhte Störungen durch Freizeitaktivitäten</a:t>
            </a:r>
          </a:p>
        </p:txBody>
      </p:sp>
    </p:spTree>
    <p:extLst>
      <p:ext uri="{BB962C8B-B14F-4D97-AF65-F5344CB8AC3E}">
        <p14:creationId xmlns:p14="http://schemas.microsoft.com/office/powerpoint/2010/main" val="18209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2"/>
          <p:cNvSpPr txBox="1">
            <a:spLocks noChangeArrowheads="1"/>
          </p:cNvSpPr>
          <p:nvPr/>
        </p:nvSpPr>
        <p:spPr bwMode="auto">
          <a:xfrm>
            <a:off x="1403350" y="83661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/>
              <a:t> </a:t>
            </a:r>
          </a:p>
        </p:txBody>
      </p:sp>
      <p:sp>
        <p:nvSpPr>
          <p:cNvPr id="5123" name="Textfeld 5"/>
          <p:cNvSpPr txBox="1">
            <a:spLocks noChangeArrowheads="1"/>
          </p:cNvSpPr>
          <p:nvPr/>
        </p:nvSpPr>
        <p:spPr bwMode="auto">
          <a:xfrm>
            <a:off x="31676" y="35739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Artenschutzprogramm Vögel – Fokus Bodenbrüter</a:t>
            </a:r>
            <a:endParaRPr lang="de-DE" altLang="de-DE" sz="1600" b="1" dirty="0">
              <a:latin typeface="Arial" charset="0"/>
              <a:cs typeface="Arial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5732523" y="5776777"/>
            <a:ext cx="1237068" cy="919369"/>
            <a:chOff x="837200" y="5229200"/>
            <a:chExt cx="1849620" cy="1374608"/>
          </a:xfrm>
        </p:grpSpPr>
        <p:pic>
          <p:nvPicPr>
            <p:cNvPr id="12" name="Picture 2" descr="\\RPKSF001\Redirect$\ZechL\Desktop\Bioplan Logo neu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00" y="5229200"/>
              <a:ext cx="1587219" cy="96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987042" y="6189649"/>
              <a:ext cx="1699778" cy="414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Bioplan Bühl</a:t>
              </a:r>
            </a:p>
          </p:txBody>
        </p:sp>
      </p:grpSp>
      <p:sp>
        <p:nvSpPr>
          <p:cNvPr id="5" name="Rechteck 4"/>
          <p:cNvSpPr/>
          <p:nvPr/>
        </p:nvSpPr>
        <p:spPr>
          <a:xfrm>
            <a:off x="34851" y="507971"/>
            <a:ext cx="8890000" cy="618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Daraus ergeben sich 3 zentrale Elemente für die ganzheitliche </a:t>
            </a:r>
          </a:p>
          <a:p>
            <a:pPr>
              <a:lnSpc>
                <a:spcPct val="150000"/>
              </a:lnSpc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Schutzkonzeption in Brutgebieten am Oberrhein:</a:t>
            </a:r>
          </a:p>
          <a:p>
            <a:pPr>
              <a:lnSpc>
                <a:spcPct val="150000"/>
              </a:lnSpc>
              <a:defRPr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AutoNum type="arabicPeriod"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Lebensraum verbessern: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Anlage und Wiederherstellung von Senken und Mulden,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Wiedervernässung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von ehemals staunassen Flächen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Optimierung des Nutzungsartenmosaiks (vielfältiges Grünland, Brachen </a:t>
            </a: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und Äcker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Erhöhung Qualität Wiesen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herstellung von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gehölzarmen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Freiflächen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AutoNum type="arabicPeriod"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Nester und Familien schützen: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Einzäunung von Gelegen und Familienverbänden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bei Bedarf weitere Maßnahmen bspw.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Prädatorenmanagement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150000"/>
              </a:lnSpc>
              <a:defRPr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AutoNum type="arabicPeriod"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Einschränkungen von Freizeitaktivitäten: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Sperrung von Wegen während der Brutsaison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Informationsangebot verbessern durch Infotafeln</a:t>
            </a:r>
          </a:p>
        </p:txBody>
      </p:sp>
      <p:sp>
        <p:nvSpPr>
          <p:cNvPr id="6" name="Rechteck 5"/>
          <p:cNvSpPr/>
          <p:nvPr/>
        </p:nvSpPr>
        <p:spPr>
          <a:xfrm>
            <a:off x="6387095" y="416499"/>
            <a:ext cx="2450084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alt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bei Umsetzung aller drei Elemente</a:t>
            </a:r>
          </a:p>
          <a:p>
            <a:r>
              <a:rPr lang="de-DE" alt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der Schutz ausreichend! </a:t>
            </a:r>
          </a:p>
        </p:txBody>
      </p:sp>
    </p:spTree>
    <p:extLst>
      <p:ext uri="{BB962C8B-B14F-4D97-AF65-F5344CB8AC3E}">
        <p14:creationId xmlns:p14="http://schemas.microsoft.com/office/powerpoint/2010/main" val="28259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/>
          <p:cNvSpPr txBox="1">
            <a:spLocks noChangeArrowheads="1"/>
          </p:cNvSpPr>
          <p:nvPr/>
        </p:nvSpPr>
        <p:spPr bwMode="auto">
          <a:xfrm>
            <a:off x="31676" y="35739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Artenschutzprogramm Vögel – Fokus Bodenbrüter</a:t>
            </a:r>
            <a:endParaRPr lang="de-DE" altLang="de-DE" sz="1600" b="1" dirty="0">
              <a:latin typeface="Arial" charset="0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4851" y="507971"/>
            <a:ext cx="8890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Think global,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?! </a:t>
            </a:r>
          </a:p>
          <a:p>
            <a:pPr>
              <a:lnSpc>
                <a:spcPct val="150000"/>
              </a:lnSpc>
              <a:defRPr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AutoNum type="arabicPeriod"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gesamten Lebenszyklus betrachten:</a:t>
            </a:r>
          </a:p>
          <a:p>
            <a:pPr lvl="2">
              <a:lnSpc>
                <a:spcPct val="150000"/>
              </a:lnSpc>
              <a:defRPr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Zugwege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schützen, Unterstützung der Schutzmaßnahmen in Überwinterungsquartieren, Vernetzung der Akteure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AutoNum type="arabicPeriod"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Klimawandel:</a:t>
            </a:r>
          </a:p>
          <a:p>
            <a:pPr lvl="2">
              <a:lnSpc>
                <a:spcPct val="15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Tests mit Solargrundwasserpumpen in einzelnen Brutgebieten, um ein Mindestmaß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feuchten Nahrungsflächen zu halten</a:t>
            </a:r>
          </a:p>
          <a:p>
            <a:pPr lvl="2">
              <a:lnSpc>
                <a:spcPct val="150000"/>
              </a:lnSpc>
              <a:defRPr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AutoNum type="arabicPeriod"/>
              <a:defRPr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Population stärken:</a:t>
            </a:r>
          </a:p>
          <a:p>
            <a:pPr lvl="2">
              <a:lnSpc>
                <a:spcPct val="15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Ausbrüten und Aufzucht unter geschützten Bedingungen </a:t>
            </a:r>
          </a:p>
        </p:txBody>
      </p:sp>
    </p:spTree>
    <p:extLst>
      <p:ext uri="{BB962C8B-B14F-4D97-AF65-F5344CB8AC3E}">
        <p14:creationId xmlns:p14="http://schemas.microsoft.com/office/powerpoint/2010/main" val="26620106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/>
          <p:cNvSpPr txBox="1">
            <a:spLocks noChangeArrowheads="1"/>
          </p:cNvSpPr>
          <p:nvPr/>
        </p:nvSpPr>
        <p:spPr bwMode="auto">
          <a:xfrm>
            <a:off x="31676" y="35739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latin typeface="Arial" charset="0"/>
                <a:cs typeface="Arial" charset="0"/>
              </a:rPr>
              <a:t>Artenschutzprogramm Vögel – Fokus Bodenbrüter</a:t>
            </a:r>
            <a:endParaRPr lang="de-DE" altLang="de-DE" sz="1600" b="1" dirty="0">
              <a:latin typeface="Arial" charset="0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4851" y="507971"/>
            <a:ext cx="889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„Förderprogramm Kiebitz badischer Oberrhein“ – ehrenamtliche Betreuung der Teilgebiete </a:t>
            </a:r>
          </a:p>
          <a:p>
            <a:pPr>
              <a:lnSpc>
                <a:spcPct val="150000"/>
              </a:lnSpc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Jedes Brutgebiet soll in den kommenden Jahren von einer Person oder mehreren Personen betreut werden. Bis jetzt gehören bereits 15 Personen zum Team. 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Die Betreuung beinhaltet: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Bestandserfassung (Nester, Bruterfolg)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Kontakt zu Bewirtschaftern und Eigentümern zur Information über Brutvorkommen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ggf. Mithilfe bei Errichtung des Gelege- oder Familienschutzes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Einbringen von Ideen zum Lebensraumverbesserung bei einem jährlichen Treffen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Für jede betreuende Personen wird eine Einführung vor Ort durch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Bioplan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Bühl angeboten, bei der grundlegendes Wissen über Nestaktivitäten oder über Abstecken von Nestern vermittelt wird. 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Ansonsten ist ein enger Kontakt mit den beiden Regierungspräsidien sowie dem beauftragten ASP-Betreuer vorgesehen; sie stehen ferner jederzeit für Rückfragen zur Verfügung. 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 Koordination des Förderprogrammes obliegt den Regierungspräsidien und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Bioplan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Bühl im Auftrag der Regierungspräsidien. 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Im Regierungsbezirk Karlsruhe wird jährlich ein Arbeitskreis „Wiesenbrüterschutz in Rastatt und Baden-Baden“ durchgeführt. Zukünftig soll der Ortenaukreis einbezogen werden und weitere Arbeitskreise eingerichtet werden. </a:t>
            </a:r>
          </a:p>
        </p:txBody>
      </p:sp>
    </p:spTree>
    <p:extLst>
      <p:ext uri="{BB962C8B-B14F-4D97-AF65-F5344CB8AC3E}">
        <p14:creationId xmlns:p14="http://schemas.microsoft.com/office/powerpoint/2010/main" val="203895236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PRAESENTATION_RP">
  <a:themeElements>
    <a:clrScheme name="Standarddesign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Standard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CEC74E071464458E0086396A96436E" ma:contentTypeVersion="1" ma:contentTypeDescription="Ein neues Dokument erstellen." ma:contentTypeScope="" ma:versionID="e34ec9be5cc9263bb9342aa6b2309db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c17df15c66a81ee376db90732ad1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34EF88-AF6F-4C83-A31B-06E80C8E9CF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F63CB1-683C-494A-B559-909058CA3C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0A056A-AA92-4365-8C27-CC4EDB7D6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Vorlage_PRAESENTATION_RP</Template>
  <TotalTime>0</TotalTime>
  <Words>1049</Words>
  <Application>Microsoft Office PowerPoint</Application>
  <PresentationFormat>Bildschirmpräsentation (4:3)</PresentationFormat>
  <Paragraphs>202</Paragraphs>
  <Slides>14</Slides>
  <Notes>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Times</vt:lpstr>
      <vt:lpstr>Times New Roman</vt:lpstr>
      <vt:lpstr>Wingdings</vt:lpstr>
      <vt:lpstr>Vorlage_PRAESENTATION_RP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Innenverwaltung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Naturschutzgebiet Hilpertsau  – Maßnahmenumsetzung</dc:title>
  <dc:subject>PowerPoint-Präsentation</dc:subject>
  <dc:creator>Zech, Lena (RPK)</dc:creator>
  <cp:lastModifiedBy>Zech, Lena (RPK)</cp:lastModifiedBy>
  <cp:revision>277</cp:revision>
  <cp:lastPrinted>2018-06-29T13:21:22Z</cp:lastPrinted>
  <dcterms:created xsi:type="dcterms:W3CDTF">2018-01-31T08:36:00Z</dcterms:created>
  <dcterms:modified xsi:type="dcterms:W3CDTF">2023-09-19T16:13:43Z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